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2" r:id="rId7"/>
    <p:sldId id="281" r:id="rId8"/>
    <p:sldId id="283" r:id="rId9"/>
    <p:sldId id="285" r:id="rId10"/>
    <p:sldId id="284" r:id="rId11"/>
    <p:sldId id="286" r:id="rId12"/>
    <p:sldId id="287" r:id="rId13"/>
    <p:sldId id="288" r:id="rId14"/>
    <p:sldId id="289" r:id="rId15"/>
    <p:sldId id="290" r:id="rId16"/>
    <p:sldId id="257" r:id="rId17"/>
    <p:sldId id="258" r:id="rId18"/>
    <p:sldId id="259" r:id="rId19"/>
    <p:sldId id="260" r:id="rId20"/>
    <p:sldId id="265" r:id="rId21"/>
    <p:sldId id="261" r:id="rId22"/>
    <p:sldId id="266" r:id="rId23"/>
    <p:sldId id="262" r:id="rId24"/>
    <p:sldId id="26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63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16AAD-1DD3-46F5-BCB6-B6CD2D70D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9E6651-3AF7-4FDF-9617-7125AAB3E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8437E-EAA8-44D4-88DE-8B633BA7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11219-34CF-4AD7-AB2B-31F0FC0A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27E4D5-C2BD-4549-BC45-3637D3E8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0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759AA-FDAF-410B-A7F2-5C7767AB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F22B48-24B8-44B3-8820-A49C5861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0893CC-B1F4-467D-8EA2-332459BE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162D5-A225-45A9-AF67-643AB073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36519-C443-4101-AD67-CA7776CE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6E2709-B5BB-4FA5-BACF-FC9408EE6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63FE7F-94E7-4FA4-A555-08B9AD1D2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031A3-D042-4466-B1D4-0A13B289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ED259-AC3F-413C-86AD-46F085E4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013AC-37A5-45DA-9971-9FCBED11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0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17849-AA4B-4287-ABE0-98A88688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D04F0-1DE5-45D2-9D2C-A0AE1446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0F153-CF7B-4620-8115-8D1765C1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E766D-1BB4-4BC8-AAC4-466FDC92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D9527-B3D1-4D05-A1C7-A46DB289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DDCCB-53AF-468C-8A36-A66B6120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211A34-3F7B-4B32-B769-0E824E8D6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8C876-2BE9-4595-A2BB-7AAD3E61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F0D6D-A8D9-433C-B45B-4DAA36A2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83F9C9-87B6-4A8E-8E8F-09E2FF14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5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8E29E-B875-4524-99C5-4F9079AD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90DD8-F935-4445-9750-50AB02804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7EC4DB-4D89-4062-B4C9-1F6215313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AB67F-FD74-413F-BCD0-C1B06272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4220CB-F4C7-49B1-90E1-F386CB52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BD31D0-8A65-47D9-90B9-48FDD115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10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F8C79-FADC-4247-83B6-120BD186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C72011-9F1D-429F-A699-01005A6F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421525-B79C-48DE-9B17-E2C4D7E59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8B8C27-A011-4FBC-AB3F-F811C0A1B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F51676-B821-4E1D-97E5-8B37434CA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FD0CB2-71E2-4B9C-A58D-CE3E861A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F84ADC-8229-4665-9CE1-6BBE22AF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C1F283-A6F4-4CE6-9C1B-41506943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75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B9C2E-FFB8-4D02-88C2-FE9CF4B1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ABEAFE-EC17-4824-8E4F-2F6A2553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C47C43-6635-40C4-96CB-9BAB3BC6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B8F6FD-8A8A-4AA3-8A42-07B99131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2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CBA9DA-81C1-42C6-A5D4-7F3F72D5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3DFB9E-C3DD-4F4F-AE18-75393BD8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82D2F4-76D5-46D1-BBC6-5C4D670B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DD728-4019-4EB0-809A-C51B59611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45901-9CE6-4A32-A411-4B7D06E9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AB5FFB-B534-4CD1-A5DB-3230147B1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0E4EC7-2B37-4778-8362-111D7B3B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611DBD-1D3B-48AF-80D5-47495CB9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2EC45-4616-482E-84AD-2EBC782B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1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303A3-4B63-4C42-8EFF-1DBA07C9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B1FE3E-E857-43F2-A4A8-4D4253D0A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843C2-A038-4B38-980E-153A28616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9F78B-ABFB-4F61-A5AB-2A433732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7081AD-C21C-499D-B006-06CFC775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5A0D95-6F76-48AE-B48F-CA272418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16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13B675-5EC0-49B7-9B54-F6EAD1A9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2537ED-3D01-45F1-AD09-88463CFA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670FE-B6CC-45FF-B666-83C077170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66E65-959E-47E4-AE8A-5140A7E1DD2D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99AC-1B6C-40A7-89FB-504FAAA1F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4F854-FCF6-48FB-AE09-67DB6215A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A071E-E23A-4E6F-B171-1EBD7D547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34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C038F-7B1F-4DE7-B1E8-292F5963F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err="1"/>
              <a:t>ChatGPT</a:t>
            </a:r>
            <a:r>
              <a:rPr lang="en-US" altLang="zh-CN" dirty="0"/>
              <a:t> &amp; </a:t>
            </a:r>
            <a:r>
              <a:rPr lang="en-US" altLang="zh-CN" dirty="0" err="1"/>
              <a:t>HuggingGPT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CFB360-5FC8-4662-A14E-7CBEB3F73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Huangzhao Zhang</a:t>
            </a:r>
          </a:p>
          <a:p>
            <a:r>
              <a:rPr lang="en-US" altLang="zh-CN" dirty="0"/>
              <a:t>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00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15377-9149-4356-83ED-B0147FE6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Setting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EE7D2-2348-4A7E-946F-8F8A47F31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LLM – </a:t>
            </a:r>
            <a:r>
              <a:rPr lang="en-US" altLang="zh-CN" dirty="0" err="1"/>
              <a:t>ChatGPT</a:t>
            </a:r>
            <a:r>
              <a:rPr lang="en-US" altLang="zh-CN" dirty="0"/>
              <a:t> text-davinci-003</a:t>
            </a:r>
          </a:p>
          <a:p>
            <a:r>
              <a:rPr lang="en-US" altLang="zh-CN" dirty="0"/>
              <a:t>VFM – 22 models</a:t>
            </a:r>
          </a:p>
          <a:p>
            <a:r>
              <a:rPr lang="en-US" altLang="zh-CN" dirty="0"/>
              <a:t>Deployment – 4 Nvidia V100 GPUs</a:t>
            </a:r>
          </a:p>
          <a:p>
            <a:r>
              <a:rPr lang="en-US" altLang="zh-CN" dirty="0"/>
              <a:t>Chat history – 2,000</a:t>
            </a:r>
          </a:p>
          <a:p>
            <a:r>
              <a:rPr lang="en-US" altLang="zh-CN" dirty="0"/>
              <a:t>Excessive token – Truncation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B36389-599D-4190-8736-66C15B35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92" y="1690688"/>
            <a:ext cx="3412632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6D50C-2527-4844-B00C-1D319648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ECA12-1B8E-461C-BD74-E132443B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16-round multi-modal dialogue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2F0E5-A9AB-4DE8-91ED-57BF4B4D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01" y="0"/>
            <a:ext cx="5067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7F775-EBAD-4795-AECD-376D6820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EF37C1-6BA5-4976-810D-79828D0D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System principle</a:t>
            </a:r>
          </a:p>
          <a:p>
            <a:pPr lvl="1"/>
            <a:r>
              <a:rPr lang="en-US" altLang="zh-CN" dirty="0"/>
              <a:t>File name</a:t>
            </a:r>
          </a:p>
          <a:p>
            <a:pPr lvl="1"/>
            <a:r>
              <a:rPr lang="en-US" altLang="zh-CN" dirty="0"/>
              <a:t>Reasoning format</a:t>
            </a:r>
          </a:p>
          <a:p>
            <a:pPr lvl="1"/>
            <a:r>
              <a:rPr lang="en-US" altLang="zh-CN" dirty="0"/>
              <a:t>Reliability</a:t>
            </a:r>
          </a:p>
          <a:p>
            <a:pPr lvl="1"/>
            <a:r>
              <a:rPr lang="en-US" altLang="zh-CN" dirty="0" err="1"/>
              <a:t>CoT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A7A13-1427-4A17-BEA4-1ACF56B5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61" y="0"/>
            <a:ext cx="516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4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7F775-EBAD-4795-AECD-376D6820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EF37C1-6BA5-4976-810D-79828D0D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VFM</a:t>
            </a:r>
          </a:p>
          <a:p>
            <a:pPr lvl="1"/>
            <a:r>
              <a:rPr lang="en-US" altLang="zh-CN" dirty="0"/>
              <a:t>Name</a:t>
            </a:r>
          </a:p>
          <a:p>
            <a:pPr lvl="1"/>
            <a:r>
              <a:rPr lang="en-US" altLang="zh-CN" dirty="0"/>
              <a:t>Usage</a:t>
            </a:r>
          </a:p>
          <a:p>
            <a:pPr lvl="1"/>
            <a:r>
              <a:rPr lang="en-US" altLang="zh-CN" dirty="0"/>
              <a:t>Inputs/Outputs</a:t>
            </a:r>
          </a:p>
          <a:p>
            <a:pPr lvl="1"/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8AF50-2D1D-4FA9-B479-3E8CFA70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71" y="0"/>
            <a:ext cx="5168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7F775-EBAD-4795-AECD-376D6820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EF37C1-6BA5-4976-810D-79828D0D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User query</a:t>
            </a:r>
          </a:p>
          <a:p>
            <a:pPr lvl="1"/>
            <a:r>
              <a:rPr lang="en-US" altLang="zh-CN" dirty="0"/>
              <a:t>Generate unique filename</a:t>
            </a:r>
          </a:p>
          <a:p>
            <a:pPr lvl="1"/>
            <a:r>
              <a:rPr lang="en-US" altLang="zh-CN" dirty="0"/>
              <a:t>Force FVM thinking</a:t>
            </a:r>
          </a:p>
          <a:p>
            <a:r>
              <a:rPr lang="en-US" altLang="zh-CN" dirty="0"/>
              <a:t>VFM outputs</a:t>
            </a:r>
          </a:p>
          <a:p>
            <a:pPr lvl="1"/>
            <a:r>
              <a:rPr lang="en-US" altLang="zh-CN" dirty="0"/>
              <a:t>Generate chained filename</a:t>
            </a:r>
          </a:p>
          <a:p>
            <a:pPr lvl="1"/>
            <a:r>
              <a:rPr lang="en-US" altLang="zh-CN" dirty="0"/>
              <a:t>Ask for more details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5F61C5-51DF-4A24-A140-B960E163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28" y="0"/>
            <a:ext cx="5148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5309-5424-4324-AB42-73A9E0E1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3A970-EE31-4C52-9407-42C6A94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Dependence on </a:t>
            </a:r>
            <a:r>
              <a:rPr lang="en-US" altLang="zh-CN" dirty="0" err="1"/>
              <a:t>ChatGPT</a:t>
            </a:r>
            <a:r>
              <a:rPr lang="en-US" altLang="zh-CN" dirty="0"/>
              <a:t> &amp; VFMs</a:t>
            </a:r>
          </a:p>
          <a:p>
            <a:r>
              <a:rPr lang="en-US" altLang="zh-CN" dirty="0"/>
              <a:t>Heavy prompt engineering</a:t>
            </a:r>
          </a:p>
          <a:p>
            <a:r>
              <a:rPr lang="en-US" altLang="zh-CN" dirty="0"/>
              <a:t>Limited real-time capabilities</a:t>
            </a:r>
          </a:p>
          <a:p>
            <a:r>
              <a:rPr lang="en-US" altLang="zh-CN" dirty="0"/>
              <a:t>Token length limitation</a:t>
            </a:r>
          </a:p>
          <a:p>
            <a:r>
              <a:rPr lang="en-US" altLang="zh-CN" dirty="0"/>
              <a:t>Security &amp; privacy – plug &amp; unplug VFMs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70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786F4-2730-429F-8F04-668DC047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CEAE6-740A-45D9-98B8-2C2FEB05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7CBAB5-8316-4102-B7A2-38DF464A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66925"/>
            <a:ext cx="792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2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D5CE-A4FD-4369-8566-9D345E50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HuggingGPT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CAD60-6C74-4C0F-82D2-6FB9E5363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r>
              <a:rPr lang="en-US" altLang="zh-CN" dirty="0"/>
              <a:t>Master-slave</a:t>
            </a:r>
          </a:p>
          <a:p>
            <a:pPr lvl="1"/>
            <a:r>
              <a:rPr lang="en-US" altLang="zh-CN" dirty="0"/>
              <a:t>Master – </a:t>
            </a:r>
            <a:r>
              <a:rPr lang="en-US" altLang="zh-CN" i="1" dirty="0"/>
              <a:t>e.g., </a:t>
            </a:r>
            <a:r>
              <a:rPr lang="en-US" altLang="zh-CN" dirty="0" err="1"/>
              <a:t>ChatGPT</a:t>
            </a:r>
            <a:endParaRPr lang="en-US" altLang="zh-CN" dirty="0"/>
          </a:p>
          <a:p>
            <a:pPr lvl="1"/>
            <a:r>
              <a:rPr lang="en-US" altLang="zh-CN" dirty="0"/>
              <a:t>Slave – </a:t>
            </a:r>
            <a:r>
              <a:rPr lang="en-US" altLang="zh-CN" dirty="0" err="1"/>
              <a:t>HuggingFace</a:t>
            </a:r>
            <a:r>
              <a:rPr lang="en-US" altLang="zh-CN" dirty="0"/>
              <a:t> model</a:t>
            </a:r>
          </a:p>
          <a:p>
            <a:r>
              <a:rPr lang="en-US" altLang="zh-CN" dirty="0"/>
              <a:t>Pipeline</a:t>
            </a:r>
          </a:p>
          <a:p>
            <a:pPr lvl="1"/>
            <a:r>
              <a:rPr lang="en-US" altLang="zh-CN" dirty="0"/>
              <a:t>Task planning</a:t>
            </a:r>
          </a:p>
          <a:p>
            <a:pPr lvl="1"/>
            <a:r>
              <a:rPr lang="en-US" altLang="zh-CN" dirty="0"/>
              <a:t>Model selection</a:t>
            </a:r>
          </a:p>
          <a:p>
            <a:pPr lvl="1"/>
            <a:r>
              <a:rPr lang="en-US" altLang="zh-CN" dirty="0"/>
              <a:t>Task execution</a:t>
            </a:r>
          </a:p>
          <a:p>
            <a:pPr lvl="1"/>
            <a:r>
              <a:rPr lang="en-US" altLang="zh-CN" dirty="0"/>
              <a:t>Response generation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57D4F-F7E3-4CCD-9336-7418EFD0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1919"/>
            <a:ext cx="76200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6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6070D-6B34-48B9-960F-55F0E899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Planning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FC406-4868-4539-9828-E038039E8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Task parsing – User request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structured task sequence</a:t>
                </a:r>
              </a:p>
              <a:p>
                <a:pPr lvl="1"/>
                <a:r>
                  <a:rPr lang="en-US" altLang="zh-CN" dirty="0"/>
                  <a:t>Specification-based instruction</a:t>
                </a:r>
              </a:p>
              <a:p>
                <a:pPr lvl="2"/>
                <a:r>
                  <a:rPr lang="en-US" altLang="zh-CN" dirty="0"/>
                  <a:t>Uniform template for all tasks, with slots</a:t>
                </a:r>
              </a:p>
              <a:p>
                <a:pPr lvl="2"/>
                <a:r>
                  <a:rPr lang="en-US" altLang="zh-CN" dirty="0"/>
                  <a:t>LLM – Slot filling</a:t>
                </a:r>
              </a:p>
              <a:p>
                <a:pPr lvl="1"/>
                <a:r>
                  <a:rPr lang="en-US" altLang="zh-CN" dirty="0"/>
                  <a:t>Demonstration-based parsing</a:t>
                </a:r>
              </a:p>
              <a:p>
                <a:pPr lvl="2"/>
                <a:r>
                  <a:rPr lang="en-US" altLang="zh-CN" dirty="0"/>
                  <a:t>In-context learning</a:t>
                </a:r>
              </a:p>
              <a:p>
                <a:pPr lvl="2"/>
                <a:r>
                  <a:rPr lang="en-US" altLang="zh-CN" dirty="0"/>
                  <a:t>Demonstration – User’s request &amp; expected task sequence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FC406-4868-4539-9828-E038039E8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6CCC77B-08ED-4345-AE1C-ACF32CF0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1" y="1"/>
            <a:ext cx="5223029" cy="1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6070D-6B34-48B9-960F-55F0E899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Planning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FC406-4868-4539-9828-E038039E8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 template – Four slots for task parsing</a:t>
            </a:r>
          </a:p>
          <a:p>
            <a:pPr lvl="1"/>
            <a:r>
              <a:rPr lang="en-US" altLang="zh-CN" dirty="0"/>
              <a:t>Task ID</a:t>
            </a:r>
          </a:p>
          <a:p>
            <a:pPr lvl="1"/>
            <a:r>
              <a:rPr lang="en-US" altLang="zh-CN" dirty="0"/>
              <a:t>Task type – Language, visual, video, audio</a:t>
            </a:r>
          </a:p>
          <a:p>
            <a:pPr lvl="1"/>
            <a:r>
              <a:rPr lang="en-US" altLang="zh-CN" dirty="0"/>
              <a:t>Task dependency – Pre-requisite tasks</a:t>
            </a:r>
          </a:p>
          <a:p>
            <a:pPr lvl="1"/>
            <a:r>
              <a:rPr lang="en-US" altLang="zh-CN" dirty="0"/>
              <a:t>Task argument – List of required arguments for task execution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45C66-ADFC-4991-8CFA-94B9EBE1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1" y="179021"/>
            <a:ext cx="5223029" cy="16466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3B8D32-417D-4D60-8D27-E5465CF9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1" y="3859847"/>
            <a:ext cx="4344140" cy="29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8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A8A29-A0FA-42FF-A85C-524F54BD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CC6F7-3449-4927-B7E3-A06B5EAE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9B1277-8D7F-4A89-B4D3-9F2F0BC5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2657475"/>
            <a:ext cx="9344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8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6070D-6B34-48B9-960F-55F0E899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Planning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FC406-4868-4539-9828-E038039E8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082483-6BF4-4AD5-9462-79055B04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18" y="1825625"/>
            <a:ext cx="6533363" cy="46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83040-BC65-4129-AB68-F79AEC21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D6A186-FC2B-47D2-B2E3-51FC08332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 matching – Model description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assignment</a:t>
                </a:r>
              </a:p>
              <a:p>
                <a:pPr lvl="1"/>
                <a:r>
                  <a:rPr lang="en-US" altLang="zh-CN" dirty="0"/>
                  <a:t>Model description – </a:t>
                </a:r>
                <a:r>
                  <a:rPr lang="en-US" altLang="zh-CN" dirty="0" err="1"/>
                  <a:t>HuggingFace</a:t>
                </a:r>
                <a:r>
                  <a:rPr lang="en-US" altLang="zh-CN" dirty="0"/>
                  <a:t> Hub</a:t>
                </a:r>
              </a:p>
              <a:p>
                <a:pPr lvl="2"/>
                <a:r>
                  <a:rPr lang="en-US" altLang="zh-CN" dirty="0"/>
                  <a:t>Functionality, architecture, supported languages &amp; domains, licensing, …</a:t>
                </a:r>
              </a:p>
              <a:p>
                <a:pPr lvl="1"/>
                <a:r>
                  <a:rPr lang="en-US" altLang="zh-CN" dirty="0"/>
                  <a:t>In-context task-model assignment</a:t>
                </a:r>
              </a:p>
              <a:p>
                <a:pPr lvl="2"/>
                <a:r>
                  <a:rPr lang="en-US" altLang="zh-CN" dirty="0"/>
                  <a:t>Single choice </a:t>
                </a:r>
                <a:r>
                  <a:rPr lang="en-US" altLang="zh-CN" dirty="0" err="1"/>
                  <a:t>proble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Prompt – User query + parsed task + model descriptions</a:t>
                </a:r>
              </a:p>
              <a:p>
                <a:pPr lvl="2"/>
                <a:r>
                  <a:rPr lang="en-US" altLang="zh-CN" dirty="0"/>
                  <a:t>Length limitation – Cannot feed descriptions of all models into the model</a:t>
                </a:r>
              </a:p>
              <a:p>
                <a:pPr lvl="3"/>
                <a:r>
                  <a:rPr lang="en-US" altLang="zh-CN" dirty="0"/>
                  <a:t>Filtration – Task type</a:t>
                </a:r>
              </a:p>
              <a:p>
                <a:pPr lvl="3"/>
                <a:r>
                  <a:rPr lang="en-US" altLang="zh-CN" dirty="0"/>
                  <a:t>Ranking – Number of downloads</a:t>
                </a:r>
              </a:p>
              <a:p>
                <a:pPr lvl="3"/>
                <a:r>
                  <a:rPr lang="en-US" altLang="zh-CN" dirty="0"/>
                  <a:t>Top-k as candidate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D6A186-FC2B-47D2-B2E3-51FC08332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DB35087-33A6-46AE-AE2E-775BAC26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1" y="1"/>
            <a:ext cx="5223029" cy="1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0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9AF9549-69CA-4FD9-95C5-BC1B7C3B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E83040-BC65-4129-AB68-F79AEC21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 (2)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85E3B5-B670-4548-BD51-C4217DD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82" y="2965280"/>
            <a:ext cx="6055036" cy="20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4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A851B-B0FC-4271-80F8-E23F231D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Execution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47D9B0-D315-40C3-BDBF-3F9D79BD3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 inference</a:t>
                </a:r>
              </a:p>
              <a:p>
                <a:pPr lvl="1"/>
                <a:r>
                  <a:rPr lang="en-US" altLang="zh-CN" dirty="0"/>
                  <a:t>Hybrid endpoint</a:t>
                </a:r>
              </a:p>
              <a:p>
                <a:pPr lvl="2"/>
                <a:r>
                  <a:rPr lang="en-US" altLang="zh-CN" dirty="0"/>
                  <a:t>Local endpoint – Fast but covers fewer models</a:t>
                </a:r>
              </a:p>
              <a:p>
                <a:pPr lvl="2"/>
                <a:r>
                  <a:rPr lang="en-US" altLang="zh-CN" dirty="0" err="1"/>
                  <a:t>HuggingFace</a:t>
                </a:r>
                <a:r>
                  <a:rPr lang="en-US" altLang="zh-CN" dirty="0"/>
                  <a:t> endpoint – Opposite</a:t>
                </a:r>
              </a:p>
              <a:p>
                <a:pPr lvl="1"/>
                <a:r>
                  <a:rPr lang="en-US" altLang="zh-CN" dirty="0"/>
                  <a:t>Resource dependency</a:t>
                </a:r>
              </a:p>
              <a:p>
                <a:pPr lvl="2"/>
                <a:r>
                  <a:rPr lang="en-US" altLang="zh-CN" dirty="0"/>
                  <a:t>Unique symbol – “&lt;resource&gt;”</a:t>
                </a:r>
              </a:p>
              <a:p>
                <a:pPr lvl="2"/>
                <a:r>
                  <a:rPr lang="en-US" altLang="zh-CN" dirty="0"/>
                  <a:t>&lt;resource&gt;-</a:t>
                </a:r>
                <a:r>
                  <a:rPr lang="en-US" altLang="zh-CN" dirty="0" err="1"/>
                  <a:t>task_id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content from pre-requisite task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47D9B0-D315-40C3-BDBF-3F9D79BD3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B6C9607-5162-4C8D-99F7-B22C1DDA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1" y="230188"/>
            <a:ext cx="5223029" cy="14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2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A851B-B0FC-4271-80F8-E23F231D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Response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7D9B0-D315-40C3-BDBF-3F9D79BD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Response</a:t>
            </a:r>
          </a:p>
          <a:p>
            <a:pPr lvl="1"/>
            <a:r>
              <a:rPr lang="en-US" altLang="zh-CN" dirty="0"/>
              <a:t>Previous information – Task planning, model selection, and task execution. The inference results appear in a structured format.</a:t>
            </a:r>
          </a:p>
          <a:p>
            <a:pPr lvl="1"/>
            <a:r>
              <a:rPr lang="en-US" altLang="zh-CN" dirty="0"/>
              <a:t>Summarization – Active response + aggregated inference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C9607-5162-4C8D-99F7-B22C1DDA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1" y="230188"/>
            <a:ext cx="5223029" cy="1416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A4BC12-941F-494F-A3F3-6F70ED4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0" y="3875367"/>
            <a:ext cx="5223029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12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A851B-B0FC-4271-80F8-E23F231D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Response Generation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7D9B0-D315-40C3-BDBF-3F9D79BD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F005E6-1BC8-4BCC-A890-118DAB1B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83" y="3260324"/>
            <a:ext cx="6055036" cy="14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1D441-B6FB-401A-BEF6-F750713A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Setting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FA8A5-1C25-4CEE-8658-F7E58A0A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LLM – gpt-3.5-turbo &amp; text-davinci-003</a:t>
            </a:r>
          </a:p>
          <a:p>
            <a:r>
              <a:rPr lang="en-US" altLang="zh-CN" dirty="0"/>
              <a:t>Stable output – Temperature = 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794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AA034-C1F1-4B4A-95C1-EA8F3CCD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40D80-F491-4220-BBE2-1D7E9728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Resource dependency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48DAAD-4861-474F-BEC4-F55037E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404813"/>
            <a:ext cx="50292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AA034-C1F1-4B4A-95C1-EA8F3CCD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40D80-F491-4220-BBE2-1D7E97281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875" cy="4351338"/>
          </a:xfrm>
        </p:spPr>
        <p:txBody>
          <a:bodyPr/>
          <a:lstStyle/>
          <a:p>
            <a:r>
              <a:rPr lang="en-US" altLang="zh-CN" dirty="0"/>
              <a:t>Conversational ability on audio and video modalities</a:t>
            </a:r>
          </a:p>
          <a:p>
            <a:pPr lvl="1"/>
            <a:r>
              <a:rPr lang="en-US" altLang="zh-CN" dirty="0"/>
              <a:t>Parallel generation</a:t>
            </a:r>
          </a:p>
          <a:p>
            <a:pPr lvl="1"/>
            <a:r>
              <a:rPr lang="en-US" altLang="zh-CN" dirty="0"/>
              <a:t>Serial generation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0B25ED-5630-483C-B539-6CE23333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528638"/>
            <a:ext cx="5038725" cy="56483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3FD248F-0540-4AA4-B8A6-752AD89DD3BD}"/>
              </a:ext>
            </a:extLst>
          </p:cNvPr>
          <p:cNvCxnSpPr/>
          <p:nvPr/>
        </p:nvCxnSpPr>
        <p:spPr>
          <a:xfrm flipV="1">
            <a:off x="4208016" y="2281561"/>
            <a:ext cx="1887984" cy="612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C84A6B-0FC3-414F-8401-A140838CFCFD}"/>
              </a:ext>
            </a:extLst>
          </p:cNvPr>
          <p:cNvCxnSpPr>
            <a:cxnSpLocks/>
          </p:cNvCxnSpPr>
          <p:nvPr/>
        </p:nvCxnSpPr>
        <p:spPr>
          <a:xfrm>
            <a:off x="4208016" y="3275860"/>
            <a:ext cx="1819922" cy="10830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1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AA034-C1F1-4B4A-95C1-EA8F3CCD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40D80-F491-4220-BBE2-1D7E97281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875" cy="4351338"/>
          </a:xfrm>
        </p:spPr>
        <p:txBody>
          <a:bodyPr/>
          <a:lstStyle/>
          <a:p>
            <a:r>
              <a:rPr lang="en-US" altLang="zh-CN" dirty="0"/>
              <a:t>Integration of multiple inputs</a:t>
            </a:r>
          </a:p>
          <a:p>
            <a:r>
              <a:rPr lang="en-US" altLang="zh-CN" dirty="0"/>
              <a:t>Simple reasoning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D930B-00B7-410C-B00A-D37A4212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1624013"/>
            <a:ext cx="5038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1E966-30E6-4821-B318-004F5B1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2A5FD-F600-473B-9E8B-75F4227B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56003-7F3C-452F-8549-0D27F41C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14" y="1821817"/>
            <a:ext cx="7062972" cy="43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451E7-F201-49FE-8F80-237E267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F4C3E-4D94-45FE-82D8-58D749BE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 task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EF1237-58DE-46E7-85E1-CCBE5777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18" y="0"/>
            <a:ext cx="441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22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34CCF-42ED-4A95-B563-99976E7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81831-D1AC-4C73-B6BE-4E5334AF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 task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02A065-3382-4E9D-A64D-5F04A3D8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642938"/>
            <a:ext cx="50482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34CCF-42ED-4A95-B563-99976E7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81831-D1AC-4C73-B6BE-4E5334AF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Complex task</a:t>
            </a:r>
            <a:endParaRPr lang="zh-CN" altLang="en-US" dirty="0"/>
          </a:p>
          <a:p>
            <a:pPr lvl="1"/>
            <a:r>
              <a:rPr lang="en-US" altLang="zh-CN" dirty="0"/>
              <a:t>Multi-round conversation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35602-0809-416A-9CBA-1F9FA1E3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17" y="0"/>
            <a:ext cx="415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8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B894-861B-49D4-83F3-99B5940D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B2F4E-436A-46A8-9C01-AF310CC1F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Complex task</a:t>
            </a:r>
            <a:endParaRPr lang="zh-CN" altLang="en-US" dirty="0"/>
          </a:p>
          <a:p>
            <a:pPr lvl="1"/>
            <a:r>
              <a:rPr lang="en-US" altLang="zh-CN" dirty="0"/>
              <a:t>Complex task parsing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9DF90-FD0C-4FB7-AE78-DE2C49A0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25" y="0"/>
            <a:ext cx="4163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9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B894-861B-49D4-83F3-99B5940D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(5)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B2F4E-436A-46A8-9C01-AF310CC1F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Complex task</a:t>
            </a:r>
          </a:p>
          <a:p>
            <a:pPr lvl="1"/>
            <a:r>
              <a:rPr lang="en-US" altLang="zh-CN" dirty="0"/>
              <a:t>Multiple explicit tasks in user’s request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6119F-1CA2-412B-B9FA-EBB987BE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77" y="0"/>
            <a:ext cx="420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7719B-ADDF-4F2C-A8F6-7803887E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FCE28-CFCE-43CA-9B34-A4BACFBC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</a:p>
          <a:p>
            <a:r>
              <a:rPr lang="en-US" altLang="zh-CN" dirty="0"/>
              <a:t>Length limitation</a:t>
            </a:r>
          </a:p>
          <a:p>
            <a:r>
              <a:rPr lang="en-US" altLang="zh-CN" dirty="0"/>
              <a:t>System stability</a:t>
            </a:r>
          </a:p>
          <a:p>
            <a:pPr lvl="1"/>
            <a:r>
              <a:rPr lang="en-US" altLang="zh-CN" dirty="0"/>
              <a:t>Model rebellion</a:t>
            </a:r>
          </a:p>
          <a:p>
            <a:pPr lvl="1"/>
            <a:r>
              <a:rPr lang="en-US" altLang="zh-CN" dirty="0"/>
              <a:t>Uncontrollable state of the expert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29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AE309-FC7C-4733-BCFD-40FCAFFD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THANK YOU!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883AD-5BF8-44F4-A338-89B7D2B4A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359B50E0-8C87-43A3-8248-ABF794A099FF}"/>
              </a:ext>
            </a:extLst>
          </p:cNvPr>
          <p:cNvSpPr/>
          <p:nvPr/>
        </p:nvSpPr>
        <p:spPr>
          <a:xfrm>
            <a:off x="4835371" y="2740665"/>
            <a:ext cx="2521258" cy="2521258"/>
          </a:xfrm>
          <a:prstGeom prst="smileyFac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5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1E966-30E6-4821-B318-004F5B1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err="1"/>
              <a:t>ChatGPT</a:t>
            </a:r>
            <a:r>
              <a:rPr lang="en-US" altLang="zh-CN" dirty="0"/>
              <a:t> (2)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B2A5FD-F600-473B-9E8B-75F4227BC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39282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 Dialogue system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𝐶h𝑎𝑡𝐺𝑃𝑇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lvl="1"/>
                <a:r>
                  <a:rPr lang="en-US" altLang="zh-CN" dirty="0"/>
                  <a:t>System principle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Basic rules of Visual </a:t>
                </a:r>
                <a:r>
                  <a:rPr lang="en-US" altLang="zh-CN" dirty="0" err="1"/>
                  <a:t>ChatGPT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Visual foundation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History of dialogue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User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Both linguistic and visual terms allowed</a:t>
                </a:r>
              </a:p>
              <a:p>
                <a:pPr lvl="1"/>
                <a:r>
                  <a:rPr lang="en-US" altLang="zh-CN" dirty="0"/>
                  <a:t>History of reasoning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All previous reasoning histories before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invoked VFM</a:t>
                </a:r>
              </a:p>
              <a:p>
                <a:pPr lvl="1"/>
                <a:r>
                  <a:rPr lang="en-US" altLang="zh-CN" dirty="0"/>
                  <a:t>Intermediate answer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Prompt manager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Convert all visual signals to language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B2A5FD-F600-473B-9E8B-75F4227BC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39282" cy="4351338"/>
              </a:xfrm>
              <a:blipFill>
                <a:blip r:embed="rId2"/>
                <a:stretch>
                  <a:fillRect l="-1034" t="-2101" r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ED3E437-DD55-4F50-A82D-9C7C03583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1" t="3523" r="39777" b="10148"/>
          <a:stretch/>
        </p:blipFill>
        <p:spPr>
          <a:xfrm>
            <a:off x="10277482" y="1825625"/>
            <a:ext cx="1870127" cy="33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CD1DD-1B5F-44A5-B391-E53E2A4D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Manager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B5C91-E30A-457A-B172-6D2E429E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1B2238-65D0-4558-B3FC-D70DBE08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4287"/>
            <a:ext cx="5286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1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5CAE5-7792-490D-8A95-C9939FB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Managing of System Principles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Rules that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 must follow</a:t>
                </a:r>
              </a:p>
              <a:p>
                <a:pPr lvl="1"/>
                <a:r>
                  <a:rPr lang="en-US" altLang="zh-CN" dirty="0"/>
                  <a:t>Role of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 – Assist text &amp; visual-related tasks</a:t>
                </a:r>
              </a:p>
              <a:p>
                <a:pPr lvl="1"/>
                <a:r>
                  <a:rPr lang="en-US" altLang="zh-CN" dirty="0"/>
                  <a:t>VFM accessibility – Specify to use VFMs</a:t>
                </a:r>
              </a:p>
              <a:p>
                <a:pPr lvl="1"/>
                <a:r>
                  <a:rPr lang="en-US" altLang="zh-CN" dirty="0"/>
                  <a:t>Filename sensitivity – Strict filename usage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correct image usage</a:t>
                </a:r>
              </a:p>
              <a:p>
                <a:pPr lvl="1"/>
                <a:r>
                  <a:rPr lang="en-US" altLang="zh-CN" dirty="0" err="1"/>
                  <a:t>CoT</a:t>
                </a:r>
                <a:r>
                  <a:rPr lang="en-US" altLang="zh-CN" dirty="0"/>
                  <a:t> – Decompose the subproblems</a:t>
                </a:r>
              </a:p>
              <a:p>
                <a:pPr lvl="1"/>
                <a:r>
                  <a:rPr lang="en-US" altLang="zh-CN" dirty="0"/>
                  <a:t>Reasoning format strictness – Regex matching for intermediate results</a:t>
                </a:r>
              </a:p>
              <a:p>
                <a:pPr lvl="1"/>
                <a:r>
                  <a:rPr lang="en-US" altLang="zh-CN" dirty="0"/>
                  <a:t>Reliability – Loyal to the output of VFMs, rather than fabricating fake facts based on conversation history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0168E71-2E13-450C-9939-CB6AC3A1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" r="7542" b="82140"/>
          <a:stretch/>
        </p:blipFill>
        <p:spPr>
          <a:xfrm>
            <a:off x="6577613" y="5273166"/>
            <a:ext cx="4776187" cy="12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5CAE5-7792-490D-8A95-C9939FB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Managing of VFMs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Descriptions of VFMs</a:t>
                </a:r>
              </a:p>
              <a:p>
                <a:pPr lvl="1"/>
                <a:r>
                  <a:rPr lang="en-US" altLang="zh-CN" dirty="0"/>
                  <a:t>Name – Abstract of the overall function</a:t>
                </a:r>
              </a:p>
              <a:p>
                <a:pPr lvl="1"/>
                <a:r>
                  <a:rPr lang="en-US" altLang="zh-CN" dirty="0"/>
                  <a:t>Usage – Specific scenario where the VFM should be used</a:t>
                </a:r>
              </a:p>
              <a:p>
                <a:pPr lvl="1"/>
                <a:r>
                  <a:rPr lang="en-US" altLang="zh-CN" dirty="0"/>
                  <a:t>Inputs/outputs – Format</a:t>
                </a:r>
              </a:p>
              <a:p>
                <a:pPr lvl="1"/>
                <a:r>
                  <a:rPr lang="en-US" altLang="zh-CN" dirty="0"/>
                  <a:t>Example (optional) – Template or demonstration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089F90-7087-4403-9DEF-E22EA5C8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" t="18236" r="7542" b="44325"/>
          <a:stretch/>
        </p:blipFill>
        <p:spPr>
          <a:xfrm>
            <a:off x="6507332" y="3936107"/>
            <a:ext cx="4846468" cy="2556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BD2328-FF79-4F4F-B424-A6E8129E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71" y="4062561"/>
            <a:ext cx="3412632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5CAE5-7792-490D-8A95-C9939FB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Managing of User Query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Support both language and image queries</a:t>
                </a:r>
              </a:p>
              <a:p>
                <a:pPr lvl="1"/>
                <a:r>
                  <a:rPr lang="en-US" altLang="zh-CN" dirty="0"/>
                  <a:t>Generate unique filename</a:t>
                </a:r>
              </a:p>
              <a:p>
                <a:pPr lvl="2"/>
                <a:r>
                  <a:rPr lang="en-US" altLang="zh-CN" dirty="0"/>
                  <a:t>Newly uploaded image – “image/{</a:t>
                </a:r>
                <a:r>
                  <a:rPr lang="en-US" altLang="zh-CN" dirty="0" err="1"/>
                  <a:t>uuid</a:t>
                </a:r>
                <a:r>
                  <a:rPr lang="en-US" altLang="zh-CN" dirty="0"/>
                  <a:t>}.</a:t>
                </a:r>
                <a:r>
                  <a:rPr lang="en-US" altLang="zh-CN" dirty="0" err="1"/>
                  <a:t>png</a:t>
                </a:r>
                <a:r>
                  <a:rPr lang="en-US" altLang="zh-CN" dirty="0"/>
                  <a:t>” + fake dialogue (e.g., “image received”)</a:t>
                </a:r>
              </a:p>
              <a:p>
                <a:pPr lvl="2"/>
                <a:r>
                  <a:rPr lang="en-US" altLang="zh-CN" dirty="0"/>
                  <a:t>Reference to existing image</a:t>
                </a:r>
              </a:p>
              <a:p>
                <a:pPr lvl="1"/>
                <a:r>
                  <a:rPr lang="en-US" altLang="zh-CN" dirty="0"/>
                  <a:t>Force VFM thinking – Use VFMs + provide specific outputs by VFMs</a:t>
                </a:r>
              </a:p>
              <a:p>
                <a:pPr lvl="2"/>
                <a:r>
                  <a:rPr lang="en-US" altLang="zh-CN" dirty="0"/>
                  <a:t>Suffix prompt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– “Since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 is a text language model,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 must use tools to observe images rather than imagination. The thoughts and observations are only visible for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, Visual </a:t>
                </a:r>
                <a:r>
                  <a:rPr lang="en-US" altLang="zh-CN" dirty="0" err="1"/>
                  <a:t>ChatGPT</a:t>
                </a:r>
                <a:r>
                  <a:rPr lang="en-US" altLang="zh-CN" dirty="0"/>
                  <a:t> should remember to repeat important information in the final response for Human. Thought: Do I need to use a tool?”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089F90-7087-4403-9DEF-E22EA5C8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" t="60697" r="7542" b="27864"/>
          <a:stretch/>
        </p:blipFill>
        <p:spPr>
          <a:xfrm>
            <a:off x="6631618" y="5395728"/>
            <a:ext cx="4722181" cy="7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5CAE5-7792-490D-8A95-C9939FB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Managing of VFM Outputs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– Implicitly summarize &amp; feed into </a:t>
                </a:r>
                <a:r>
                  <a:rPr lang="en-US" altLang="zh-CN" dirty="0" err="1"/>
                  <a:t>ChatGPT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Generate chained filename – “{Name}_{Operation}_{</a:t>
                </a:r>
                <a:r>
                  <a:rPr lang="en-US" altLang="zh-CN" dirty="0" err="1"/>
                  <a:t>Prev_Name</a:t>
                </a:r>
                <a:r>
                  <a:rPr lang="en-US" altLang="zh-CN" dirty="0"/>
                  <a:t>}_{</a:t>
                </a:r>
                <a:r>
                  <a:rPr lang="en-US" altLang="zh-CN" dirty="0" err="1"/>
                  <a:t>Org_Name</a:t>
                </a:r>
                <a:r>
                  <a:rPr lang="en-US" altLang="zh-CN" dirty="0"/>
                  <a:t>}”</a:t>
                </a:r>
              </a:p>
              <a:p>
                <a:pPr lvl="1"/>
                <a:r>
                  <a:rPr lang="en-US" altLang="zh-CN" dirty="0"/>
                  <a:t>Call for more VFMs – Extend one suffix “Thought:” at the end of each generation</a:t>
                </a:r>
              </a:p>
              <a:p>
                <a:pPr lvl="1"/>
                <a:r>
                  <a:rPr lang="en-US" altLang="zh-CN" dirty="0"/>
                  <a:t>Ask for more details – Ambiguous command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501DB3-72EF-467E-8F11-02F584860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089F90-7087-4403-9DEF-E22EA5C8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" t="77539" r="7542" b="6603"/>
          <a:stretch/>
        </p:blipFill>
        <p:spPr>
          <a:xfrm>
            <a:off x="6507332" y="5093887"/>
            <a:ext cx="4846467" cy="10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841</Words>
  <Application>Microsoft Office PowerPoint</Application>
  <PresentationFormat>宽屏</PresentationFormat>
  <Paragraphs>155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Arial</vt:lpstr>
      <vt:lpstr>Cambria Math</vt:lpstr>
      <vt:lpstr>Office 主题​​</vt:lpstr>
      <vt:lpstr>Visual ChatGPT &amp; HuggingGPT</vt:lpstr>
      <vt:lpstr>PowerPoint 演示文稿</vt:lpstr>
      <vt:lpstr>Visual ChatGPT</vt:lpstr>
      <vt:lpstr>Visual ChatGPT (2)</vt:lpstr>
      <vt:lpstr>Prompt Manager</vt:lpstr>
      <vt:lpstr>Prompt Managing of System Principles</vt:lpstr>
      <vt:lpstr>Prompt Managing of VFMs</vt:lpstr>
      <vt:lpstr>Prompt Managing of User Query</vt:lpstr>
      <vt:lpstr>Prompt Managing of VFM Outputs</vt:lpstr>
      <vt:lpstr>Experiment Setting</vt:lpstr>
      <vt:lpstr>Case Study</vt:lpstr>
      <vt:lpstr>Case Study (2)</vt:lpstr>
      <vt:lpstr>Case Study (3)</vt:lpstr>
      <vt:lpstr>Case Study (4)</vt:lpstr>
      <vt:lpstr>Limitation</vt:lpstr>
      <vt:lpstr>PowerPoint 演示文稿</vt:lpstr>
      <vt:lpstr>HuggingGPT</vt:lpstr>
      <vt:lpstr>Task Planning</vt:lpstr>
      <vt:lpstr>Task Planning (2)</vt:lpstr>
      <vt:lpstr>Task Planning (3)</vt:lpstr>
      <vt:lpstr>Model Selection</vt:lpstr>
      <vt:lpstr>Model Selection (2)</vt:lpstr>
      <vt:lpstr>Task Execution</vt:lpstr>
      <vt:lpstr>Response Generation</vt:lpstr>
      <vt:lpstr>Response Generation (2)</vt:lpstr>
      <vt:lpstr>Experiment Setting</vt:lpstr>
      <vt:lpstr>Qualitative Result</vt:lpstr>
      <vt:lpstr>Qualitative Result (2)</vt:lpstr>
      <vt:lpstr>Qualitative Result (3)</vt:lpstr>
      <vt:lpstr>Case Study</vt:lpstr>
      <vt:lpstr>Case Study (2)</vt:lpstr>
      <vt:lpstr>Case Study (3)</vt:lpstr>
      <vt:lpstr>Case Study (4)</vt:lpstr>
      <vt:lpstr>Case Study (5)</vt:lpstr>
      <vt:lpstr>Limitation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HuggingGPT</dc:title>
  <dc:creator>DrLC</dc:creator>
  <cp:lastModifiedBy>DrLC</cp:lastModifiedBy>
  <cp:revision>27</cp:revision>
  <dcterms:created xsi:type="dcterms:W3CDTF">2023-04-09T12:07:03Z</dcterms:created>
  <dcterms:modified xsi:type="dcterms:W3CDTF">2023-04-11T00:53:20Z</dcterms:modified>
</cp:coreProperties>
</file>